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sldIdLst>
    <p:sldId id="256" r:id="rId2"/>
    <p:sldId id="288" r:id="rId3"/>
    <p:sldId id="257" r:id="rId4"/>
    <p:sldId id="258" r:id="rId5"/>
    <p:sldId id="260" r:id="rId6"/>
    <p:sldId id="281" r:id="rId7"/>
    <p:sldId id="282" r:id="rId8"/>
    <p:sldId id="262" r:id="rId9"/>
    <p:sldId id="283" r:id="rId10"/>
    <p:sldId id="261" r:id="rId11"/>
    <p:sldId id="284" r:id="rId12"/>
    <p:sldId id="263" r:id="rId13"/>
    <p:sldId id="264" r:id="rId14"/>
    <p:sldId id="267" r:id="rId15"/>
    <p:sldId id="265" r:id="rId16"/>
    <p:sldId id="268" r:id="rId17"/>
    <p:sldId id="259" r:id="rId18"/>
    <p:sldId id="270" r:id="rId19"/>
    <p:sldId id="285" r:id="rId20"/>
    <p:sldId id="271" r:id="rId21"/>
    <p:sldId id="286" r:id="rId22"/>
    <p:sldId id="287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61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61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61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61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6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6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6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6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61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3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3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 userDrawn="1"/>
        </p:nvSpPr>
        <p:spPr bwMode="auto">
          <a:xfrm>
            <a:off x="0" y="6611938"/>
            <a:ext cx="13001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000" dirty="0" err="1">
                <a:ea typeface="ＭＳ Ｐゴシック" pitchFamily="34" charset="-128"/>
              </a:rPr>
              <a:t>AGBell</a:t>
            </a:r>
            <a:r>
              <a:rPr lang="en-US" sz="1000" dirty="0">
                <a:ea typeface="ＭＳ Ｐゴシック" pitchFamily="34" charset="-128"/>
              </a:rPr>
              <a:t> – EECT 111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8802688" y="6096000"/>
            <a:ext cx="341312" cy="2460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fld id="{D20CBD7E-FDCF-48A0-BB2A-20476B6CA195}" type="slidenum">
              <a:rPr lang="en-US" sz="1000">
                <a:ea typeface="ＭＳ Ｐゴシック" pitchFamily="84" charset="-128"/>
              </a:rPr>
              <a:pPr>
                <a:defRPr/>
              </a:pPr>
              <a:t>‹#›</a:t>
            </a:fld>
            <a:endParaRPr lang="en-US" sz="1000" dirty="0">
              <a:ea typeface="ＭＳ Ｐゴシック" pitchFamily="84" charset="-128"/>
            </a:endParaRPr>
          </a:p>
        </p:txBody>
      </p:sp>
      <p:sp>
        <p:nvSpPr>
          <p:cNvPr id="6" name="Text Box 7"/>
          <p:cNvSpPr txBox="1">
            <a:spLocks noChangeArrowheads="1"/>
          </p:cNvSpPr>
          <p:nvPr userDrawn="1"/>
        </p:nvSpPr>
        <p:spPr bwMode="auto">
          <a:xfrm>
            <a:off x="0" y="5943600"/>
            <a:ext cx="13001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000" dirty="0" err="1">
                <a:ea typeface="ＭＳ Ｐゴシック" pitchFamily="34" charset="-128"/>
              </a:rPr>
              <a:t>AGBell</a:t>
            </a:r>
            <a:r>
              <a:rPr lang="en-US" sz="1000" dirty="0">
                <a:ea typeface="ＭＳ Ｐゴシック" pitchFamily="34" charset="-128"/>
              </a:rPr>
              <a:t> – EECT 111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738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0960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49E3F01-2C6A-4F34-B2C9-38409441CA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8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762000"/>
            <a:ext cx="194310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762000"/>
            <a:ext cx="567690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0960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79908F9-EE8B-4B7B-BF03-89842B2146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8634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0960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61035B0-D842-425E-A9F7-E8C25C883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859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 userDrawn="1"/>
        </p:nvSpPr>
        <p:spPr bwMode="auto">
          <a:xfrm>
            <a:off x="0" y="5943600"/>
            <a:ext cx="13001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000" dirty="0" err="1">
                <a:ea typeface="ＭＳ Ｐゴシック" pitchFamily="34" charset="-128"/>
              </a:rPr>
              <a:t>AGBell</a:t>
            </a:r>
            <a:r>
              <a:rPr lang="en-US" sz="1000" dirty="0">
                <a:ea typeface="ＭＳ Ｐゴシック" pitchFamily="34" charset="-128"/>
              </a:rPr>
              <a:t> – EECT 111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8802688" y="6096000"/>
            <a:ext cx="341312" cy="2460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fld id="{C64E6EFF-9D32-412D-A83C-E5AAF61A60D8}" type="slidenum">
              <a:rPr lang="en-US" sz="1000">
                <a:ea typeface="ＭＳ Ｐゴシック" pitchFamily="84" charset="-128"/>
              </a:rPr>
              <a:pPr>
                <a:defRPr/>
              </a:pPr>
              <a:t>‹#›</a:t>
            </a:fld>
            <a:endParaRPr lang="en-US" sz="1000" dirty="0">
              <a:ea typeface="ＭＳ Ｐゴシック" pitchFamily="8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463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0960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376A8DA-13D0-4CE7-A95F-A12784824F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475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0960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AB13772-4371-4628-8B50-DFBA76F01D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478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858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0960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758D035-7962-4151-9602-D6DACD76FE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428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0960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9B028FD-DB67-4A69-8B65-5C42C6D200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99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0960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50FFDF2-9CB6-4AD3-8F5B-0F668668AB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433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0960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B31429E-BE22-44D7-8EDC-C0FD1F25FC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464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0960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FA84061-56A7-4501-8547-0FA397B674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476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1" descr="Meade_CFV_master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7620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8802688" y="6096000"/>
            <a:ext cx="341312" cy="2460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fld id="{E43E8470-4047-4520-8E84-C547573B131A}" type="slidenum">
              <a:rPr lang="en-US" sz="1000">
                <a:ea typeface="ＭＳ Ｐゴシック" pitchFamily="84" charset="-128"/>
              </a:rPr>
              <a:pPr>
                <a:defRPr/>
              </a:pPr>
              <a:t>‹#›</a:t>
            </a:fld>
            <a:endParaRPr lang="en-US" sz="1000" dirty="0">
              <a:ea typeface="ＭＳ Ｐゴシック" pitchFamily="84" charset="-128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 userDrawn="1"/>
        </p:nvSpPr>
        <p:spPr bwMode="auto">
          <a:xfrm>
            <a:off x="0" y="5943600"/>
            <a:ext cx="13001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000" dirty="0" err="1">
                <a:ea typeface="ＭＳ Ｐゴシック" pitchFamily="34" charset="-128"/>
              </a:rPr>
              <a:t>AGBell</a:t>
            </a:r>
            <a:r>
              <a:rPr lang="en-US" sz="1000" dirty="0">
                <a:ea typeface="ＭＳ Ｐゴシック" pitchFamily="34" charset="-128"/>
              </a:rPr>
              <a:t> – EECT 111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pitchFamily="61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pitchFamily="61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pitchFamily="61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pitchFamily="61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pitchFamily="61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pitchFamily="61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pitchFamily="61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pitchFamily="61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bell118@ivytech.edu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7.e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8.e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WordArt 4" descr="Paper bag"/>
          <p:cNvSpPr>
            <a:spLocks noChangeArrowheads="1" noChangeShapeType="1" noTextEdit="1"/>
          </p:cNvSpPr>
          <p:nvPr/>
        </p:nvSpPr>
        <p:spPr bwMode="auto">
          <a:xfrm>
            <a:off x="990600" y="2209800"/>
            <a:ext cx="6553200" cy="466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kern="1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Introduction to Circuits Analysis</a:t>
            </a:r>
          </a:p>
        </p:txBody>
      </p:sp>
      <p:sp>
        <p:nvSpPr>
          <p:cNvPr id="17411" name="Text Box 5"/>
          <p:cNvSpPr txBox="1">
            <a:spLocks noChangeArrowheads="1"/>
          </p:cNvSpPr>
          <p:nvPr/>
        </p:nvSpPr>
        <p:spPr bwMode="auto">
          <a:xfrm>
            <a:off x="0" y="2895600"/>
            <a:ext cx="9144000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61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61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61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61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6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6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6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6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61" charset="-128"/>
              </a:defRPr>
            </a:lvl9pPr>
          </a:lstStyle>
          <a:p>
            <a:pPr algn="ctr"/>
            <a:r>
              <a:rPr lang="en-US" altLang="en-US"/>
              <a:t>by Andrew G. Bell</a:t>
            </a:r>
          </a:p>
          <a:p>
            <a:pPr algn="ctr"/>
            <a:r>
              <a:rPr lang="en-US" altLang="en-US">
                <a:hlinkClick r:id="rId3"/>
              </a:rPr>
              <a:t>abell118@ivytech.edu</a:t>
            </a:r>
            <a:endParaRPr lang="en-US" altLang="en-US"/>
          </a:p>
          <a:p>
            <a:pPr algn="ctr"/>
            <a:r>
              <a:rPr lang="en-US" altLang="en-US"/>
              <a:t>(260) 481-2288</a:t>
            </a:r>
          </a:p>
          <a:p>
            <a:pPr algn="ctr"/>
            <a:endParaRPr lang="en-US" altLang="en-US"/>
          </a:p>
          <a:p>
            <a:pPr algn="ctr"/>
            <a:r>
              <a:rPr lang="en-US" altLang="en-US"/>
              <a:t>Lecture 2</a:t>
            </a:r>
          </a:p>
        </p:txBody>
      </p:sp>
      <p:pic>
        <p:nvPicPr>
          <p:cNvPr id="17412" name="Picture 3" descr="header-banner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5791200"/>
            <a:ext cx="3505200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90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Physical Factors of Conductors</a:t>
            </a:r>
            <a:endParaRPr lang="en-US" altLang="en-US" sz="360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362200"/>
            <a:ext cx="7772400" cy="3657600"/>
          </a:xfrm>
        </p:spPr>
        <p:txBody>
          <a:bodyPr/>
          <a:lstStyle/>
          <a:p>
            <a:pPr eaLnBrk="1" hangingPunct="1"/>
            <a:r>
              <a:rPr lang="en-US" altLang="en-US" smtClean="0"/>
              <a:t>Factors that influence resistance:</a:t>
            </a:r>
          </a:p>
          <a:p>
            <a:pPr marL="914400" lvl="1" indent="-457200" eaLnBrk="1" hangingPunct="1"/>
            <a:r>
              <a:rPr lang="en-US" altLang="en-US" smtClean="0"/>
              <a:t>Type of material</a:t>
            </a:r>
          </a:p>
          <a:p>
            <a:pPr marL="914400" lvl="1" indent="-457200" eaLnBrk="1" hangingPunct="1"/>
            <a:r>
              <a:rPr lang="en-US" altLang="en-US" smtClean="0"/>
              <a:t>Length of conductor</a:t>
            </a:r>
          </a:p>
          <a:p>
            <a:pPr marL="914400" lvl="1" indent="-457200" eaLnBrk="1" hangingPunct="1"/>
            <a:r>
              <a:rPr lang="en-US" altLang="en-US" smtClean="0"/>
              <a:t>Cross-sectional area of wire</a:t>
            </a:r>
          </a:p>
          <a:p>
            <a:pPr marL="914400" lvl="1" indent="-457200" eaLnBrk="1" hangingPunct="1"/>
            <a:r>
              <a:rPr lang="en-US" altLang="en-US" smtClean="0"/>
              <a:t>Temperature of wire</a:t>
            </a:r>
          </a:p>
          <a:p>
            <a:pPr marL="1257300" lvl="2" eaLnBrk="1" hangingPunct="1"/>
            <a:r>
              <a:rPr lang="en-US" altLang="en-US" smtClean="0"/>
              <a:t>Temperature coefficients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90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Physical Factors of Conductors (cont.)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438400"/>
            <a:ext cx="7772400" cy="3886200"/>
          </a:xfrm>
        </p:spPr>
        <p:txBody>
          <a:bodyPr/>
          <a:lstStyle/>
          <a:p>
            <a:pPr defTabSz="1143000" eaLnBrk="1" hangingPunct="1"/>
            <a:r>
              <a:rPr lang="en-US" altLang="en-US" smtClean="0"/>
              <a:t>Resistivity</a:t>
            </a:r>
          </a:p>
          <a:p>
            <a:pPr marL="914400" lvl="1" indent="-457200" defTabSz="1143000" eaLnBrk="1" hangingPunct="1"/>
            <a:r>
              <a:rPr lang="en-US" altLang="en-US" smtClean="0"/>
              <a:t>Characteristic resistance in ohms of a given material per standard length (meters or mils) and cross-sectional area (square meters or circular mils)</a:t>
            </a:r>
          </a:p>
          <a:p>
            <a:pPr marL="914400" lvl="1" indent="-457200" defTabSz="1143000" eaLnBrk="1" hangingPunct="1"/>
            <a:r>
              <a:rPr lang="en-US" altLang="en-US" smtClean="0"/>
              <a:t>Different materials have different resistivity characteristics.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Characteristics of Wire</a:t>
            </a:r>
            <a:endParaRPr lang="en-US" altLang="en-US" sz="3600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038600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Standardized wire sizing by the American Standard Wire Gauge (AWG)</a:t>
            </a:r>
          </a:p>
          <a:p>
            <a:pPr eaLnBrk="1" hangingPunct="1"/>
            <a:r>
              <a:rPr lang="en-US" altLang="en-US" sz="2800" smtClean="0"/>
              <a:t>Current-handling capabilities</a:t>
            </a:r>
          </a:p>
          <a:p>
            <a:pPr eaLnBrk="1" hangingPunct="1"/>
            <a:r>
              <a:rPr lang="en-US" altLang="en-US" sz="2800" smtClean="0"/>
              <a:t>Types:</a:t>
            </a:r>
            <a:r>
              <a:rPr lang="en-US" altLang="en-US" smtClean="0"/>
              <a:t>  </a:t>
            </a:r>
            <a:r>
              <a:rPr lang="en-US" altLang="en-US" sz="2800" smtClean="0"/>
              <a:t>Stranded and solid</a:t>
            </a:r>
            <a:endParaRPr lang="en-US" altLang="en-US" smtClean="0"/>
          </a:p>
          <a:p>
            <a:pPr eaLnBrk="1" hangingPunct="1"/>
            <a:r>
              <a:rPr lang="en-US" altLang="en-US" sz="2800" smtClean="0"/>
              <a:t>Resistance:</a:t>
            </a:r>
            <a:r>
              <a:rPr lang="en-US" altLang="en-US" smtClean="0"/>
              <a:t>  </a:t>
            </a:r>
            <a:r>
              <a:rPr lang="en-US" altLang="en-US" sz="2800" smtClean="0"/>
              <a:t>Determined by material, length and cross-sectional area of the wire</a:t>
            </a:r>
          </a:p>
        </p:txBody>
      </p:sp>
      <p:graphicFrame>
        <p:nvGraphicFramePr>
          <p:cNvPr id="1026" name="Object 1024"/>
          <p:cNvGraphicFramePr>
            <a:graphicFrameLocks noChangeAspect="1"/>
          </p:cNvGraphicFramePr>
          <p:nvPr>
            <p:ph sz="half" idx="4294967295"/>
          </p:nvPr>
        </p:nvGraphicFramePr>
        <p:xfrm>
          <a:off x="3200400" y="5181600"/>
          <a:ext cx="1074738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Equation" r:id="rId3" imgW="545760" imgH="393480" progId="Equation.3">
                  <p:embed/>
                </p:oleObj>
              </mc:Choice>
              <mc:Fallback>
                <p:oleObj name="Equation" r:id="rId3" imgW="545760" imgH="393480" progId="Equation.3">
                  <p:embed/>
                  <p:pic>
                    <p:nvPicPr>
                      <p:cNvPr id="0" name="Object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5181600"/>
                        <a:ext cx="1074738" cy="774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Resistors</a:t>
            </a:r>
            <a:endParaRPr lang="en-US" altLang="en-US" sz="36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752600"/>
            <a:ext cx="3810000" cy="4114800"/>
          </a:xfrm>
        </p:spPr>
        <p:txBody>
          <a:bodyPr/>
          <a:lstStyle/>
          <a:p>
            <a:pPr defTabSz="1143000" eaLnBrk="1" hangingPunct="1"/>
            <a:r>
              <a:rPr lang="en-US" altLang="en-US" sz="2800" smtClean="0"/>
              <a:t>Definition:</a:t>
            </a:r>
          </a:p>
          <a:p>
            <a:pPr marL="914400" lvl="1" indent="-457200" defTabSz="1143000" eaLnBrk="1" hangingPunct="1"/>
            <a:r>
              <a:rPr lang="en-US" altLang="en-US" sz="2400" smtClean="0"/>
              <a:t>Devices which oppose current</a:t>
            </a:r>
          </a:p>
          <a:p>
            <a:pPr defTabSz="1143000" eaLnBrk="1" hangingPunct="1"/>
            <a:r>
              <a:rPr lang="en-US" altLang="en-US" sz="2800" smtClean="0"/>
              <a:t>Purpose:</a:t>
            </a:r>
          </a:p>
          <a:p>
            <a:pPr marL="914400" lvl="1" indent="-457200" defTabSz="1143000" eaLnBrk="1" hangingPunct="1"/>
            <a:r>
              <a:rPr lang="en-US" altLang="en-US" sz="2400" smtClean="0"/>
              <a:t>To limit current and divide voltage</a:t>
            </a:r>
          </a:p>
          <a:p>
            <a:pPr defTabSz="1143000" eaLnBrk="1" hangingPunct="1"/>
            <a:r>
              <a:rPr lang="en-US" altLang="en-US" sz="2800" smtClean="0"/>
              <a:t>Types:</a:t>
            </a:r>
          </a:p>
          <a:p>
            <a:pPr marL="914400" lvl="1" indent="-457200" defTabSz="1143000" eaLnBrk="1" hangingPunct="1"/>
            <a:r>
              <a:rPr lang="en-US" altLang="en-US" sz="2400" smtClean="0"/>
              <a:t>Fixed </a:t>
            </a:r>
          </a:p>
          <a:p>
            <a:pPr marL="914400" lvl="1" indent="-457200" defTabSz="1143000" eaLnBrk="1" hangingPunct="1"/>
            <a:r>
              <a:rPr lang="en-US" altLang="en-US" sz="2400" smtClean="0"/>
              <a:t>Variable</a:t>
            </a:r>
          </a:p>
          <a:p>
            <a:pPr marL="914400" lvl="1" indent="-457200" defTabSz="1143000" eaLnBrk="1" hangingPunct="1">
              <a:buFontTx/>
              <a:buNone/>
            </a:pPr>
            <a:endParaRPr lang="en-US" altLang="en-US" sz="2400" smtClean="0"/>
          </a:p>
        </p:txBody>
      </p:sp>
      <p:pic>
        <p:nvPicPr>
          <p:cNvPr id="28676" name="Picture 4" descr="02-10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2749550"/>
            <a:ext cx="3733800" cy="202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Resistor Size</a:t>
            </a:r>
            <a:endParaRPr lang="en-US" altLang="en-US" sz="3600" smtClean="0"/>
          </a:p>
        </p:txBody>
      </p:sp>
      <p:sp>
        <p:nvSpPr>
          <p:cNvPr id="2969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 smtClean="0"/>
              <a:t>The physical size of the resistor determines its ability to handle heat.</a:t>
            </a:r>
          </a:p>
          <a:p>
            <a:pPr eaLnBrk="1" hangingPunct="1"/>
            <a:endParaRPr lang="en-US" altLang="en-US" sz="1600" smtClean="0"/>
          </a:p>
          <a:p>
            <a:pPr eaLnBrk="1" hangingPunct="1"/>
            <a:r>
              <a:rPr lang="en-US" altLang="en-US" sz="2800" smtClean="0"/>
              <a:t>The difference between a carbon or a chip resistor and a wire-wound resistor is merely its ability to handle current flow.</a:t>
            </a:r>
          </a:p>
          <a:p>
            <a:pPr eaLnBrk="1" hangingPunct="1"/>
            <a:endParaRPr lang="en-US" altLang="en-US" sz="1600" smtClean="0"/>
          </a:p>
          <a:p>
            <a:pPr eaLnBrk="1" hangingPunct="1"/>
            <a:r>
              <a:rPr lang="en-US" altLang="en-US" sz="2800" smtClean="0"/>
              <a:t>Wire-wound resistors are designed to handle more heat than carbon or chip resistors.</a:t>
            </a:r>
            <a:endParaRPr lang="en-US" alt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Common Resistor Types</a:t>
            </a:r>
            <a:endParaRPr lang="en-US" altLang="en-US" sz="3600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Fixed Resistors:</a:t>
            </a:r>
          </a:p>
          <a:p>
            <a:pPr marL="914400" lvl="1" indent="-457200" eaLnBrk="1" hangingPunct="1"/>
            <a:r>
              <a:rPr lang="en-US" altLang="en-US" smtClean="0"/>
              <a:t>One value only</a:t>
            </a:r>
          </a:p>
          <a:p>
            <a:pPr marL="914400" lvl="1" indent="-457200" eaLnBrk="1" hangingPunct="1"/>
            <a:r>
              <a:rPr lang="en-US" altLang="en-US" smtClean="0"/>
              <a:t>Common values available</a:t>
            </a:r>
          </a:p>
          <a:p>
            <a:pPr marL="914400" lvl="1" indent="-457200" eaLnBrk="1" hangingPunct="1"/>
            <a:r>
              <a:rPr lang="en-US" altLang="en-US" smtClean="0"/>
              <a:t>Value determined by color coding</a:t>
            </a:r>
          </a:p>
          <a:p>
            <a:pPr marL="914400" lvl="1" indent="-457200" eaLnBrk="1" hangingPunct="1"/>
            <a:r>
              <a:rPr lang="en-US" altLang="en-US" smtClean="0"/>
              <a:t>Variety of wattage ratings</a:t>
            </a:r>
          </a:p>
          <a:p>
            <a:pPr marL="914400" lvl="1" indent="-457200" eaLnBrk="1" hangingPunct="1"/>
            <a:r>
              <a:rPr lang="en-US" altLang="en-US" smtClean="0"/>
              <a:t>Quality ratings vary widely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Variable Resistors</a:t>
            </a:r>
            <a:endParaRPr lang="en-US" altLang="en-US" sz="3600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Potentiometer:</a:t>
            </a:r>
          </a:p>
          <a:p>
            <a:pPr marL="914400" lvl="1" indent="-457200" eaLnBrk="1" hangingPunct="1"/>
            <a:r>
              <a:rPr lang="en-US" altLang="en-US" smtClean="0"/>
              <a:t>Variable from 0 ohms to labeled value</a:t>
            </a:r>
          </a:p>
          <a:p>
            <a:pPr marL="914400" lvl="1" indent="-457200" eaLnBrk="1" hangingPunct="1"/>
            <a:r>
              <a:rPr lang="en-US" altLang="en-US" smtClean="0"/>
              <a:t>Popular due to flexibility</a:t>
            </a:r>
          </a:p>
          <a:p>
            <a:pPr marL="914400" lvl="1" indent="-457200" eaLnBrk="1" hangingPunct="1"/>
            <a:r>
              <a:rPr lang="en-US" altLang="en-US" smtClean="0"/>
              <a:t>Found in use as volume controls</a:t>
            </a:r>
          </a:p>
          <a:p>
            <a:pPr marL="914400" lvl="1" indent="-457200" eaLnBrk="1" hangingPunct="1"/>
            <a:r>
              <a:rPr lang="en-US" altLang="en-US" smtClean="0"/>
              <a:t>Physical sizes available vary widely</a:t>
            </a:r>
          </a:p>
          <a:p>
            <a:pPr marL="914400" lvl="1" indent="-457200" eaLnBrk="1" hangingPunct="1"/>
            <a:r>
              <a:rPr lang="en-US" altLang="en-US" smtClean="0"/>
              <a:t>Resistance values vary widely</a:t>
            </a:r>
          </a:p>
          <a:p>
            <a:pPr marL="914400" lvl="1" indent="-457200" eaLnBrk="1" hangingPunct="1"/>
            <a:r>
              <a:rPr lang="en-US" altLang="en-US" smtClean="0"/>
              <a:t>Resistance value generally stamped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Resistor Type Summary</a:t>
            </a:r>
            <a:endParaRPr lang="en-US" altLang="en-US" sz="3600" smtClean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05000"/>
            <a:ext cx="7772400" cy="4191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Wire-wound:</a:t>
            </a:r>
            <a:r>
              <a:rPr lang="en-US" altLang="en-US" sz="2800" smtClean="0"/>
              <a:t>  High wattage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Potentiometer:</a:t>
            </a:r>
            <a:r>
              <a:rPr lang="en-US" altLang="en-US" sz="2800" smtClean="0"/>
              <a:t>  Variable resistance values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Rheostat:</a:t>
            </a:r>
            <a:r>
              <a:rPr lang="en-US" altLang="en-US" sz="2800" smtClean="0"/>
              <a:t>  Alternative to potentiometer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Chip Resistor:</a:t>
            </a:r>
            <a:r>
              <a:rPr lang="en-US" altLang="en-US" sz="2800" smtClean="0"/>
              <a:t>  Small size, common in compact circuits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Carbon Composition:</a:t>
            </a:r>
            <a:r>
              <a:rPr lang="en-US" altLang="en-US" sz="2800" smtClean="0"/>
              <a:t>  Fixed value, common, inexpensive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Precision:</a:t>
            </a:r>
            <a:r>
              <a:rPr lang="en-US" altLang="en-US" sz="2800" smtClean="0"/>
              <a:t>  Accurately controlled values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Resistor Color Code</a:t>
            </a:r>
            <a:endParaRPr lang="en-US" altLang="en-US" sz="3600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7772400" cy="3886200"/>
          </a:xfrm>
        </p:spPr>
        <p:txBody>
          <a:bodyPr/>
          <a:lstStyle/>
          <a:p>
            <a:pPr eaLnBrk="1" hangingPunct="1"/>
            <a:r>
              <a:rPr lang="en-US" altLang="en-US" smtClean="0"/>
              <a:t>Purpose:  </a:t>
            </a:r>
            <a:r>
              <a:rPr lang="en-US" altLang="en-US" sz="2800" smtClean="0"/>
              <a:t>Indicate value efficiently</a:t>
            </a:r>
          </a:p>
          <a:p>
            <a:pPr eaLnBrk="1" hangingPunct="1"/>
            <a:r>
              <a:rPr lang="en-US" altLang="en-US" smtClean="0"/>
              <a:t>Values:  </a:t>
            </a:r>
            <a:r>
              <a:rPr lang="en-US" altLang="en-US" sz="2800" smtClean="0"/>
              <a:t>Standard values available</a:t>
            </a:r>
          </a:p>
          <a:p>
            <a:pPr eaLnBrk="1" hangingPunct="1"/>
            <a:r>
              <a:rPr lang="en-US" altLang="en-US" smtClean="0"/>
              <a:t>Color Bands:  </a:t>
            </a:r>
            <a:r>
              <a:rPr lang="en-US" altLang="en-US" sz="2800" smtClean="0"/>
              <a:t>Used to indicate value</a:t>
            </a:r>
          </a:p>
          <a:p>
            <a:pPr eaLnBrk="1" hangingPunct="1"/>
            <a:r>
              <a:rPr lang="en-US" altLang="en-US" smtClean="0"/>
              <a:t>Tolerance:</a:t>
            </a:r>
            <a:r>
              <a:rPr lang="en-US" altLang="en-US" sz="2800" smtClean="0"/>
              <a:t>  Indicates acceptable variance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Four Band Color Code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 smtClean="0"/>
              <a:t>First band indicates first significant number in value.</a:t>
            </a:r>
          </a:p>
          <a:p>
            <a:pPr eaLnBrk="1" hangingPunct="1"/>
            <a:endParaRPr lang="en-US" altLang="en-US" sz="1400" smtClean="0"/>
          </a:p>
          <a:p>
            <a:pPr eaLnBrk="1" hangingPunct="1"/>
            <a:r>
              <a:rPr lang="en-US" altLang="en-US" sz="2800" smtClean="0"/>
              <a:t>Second band indicates second significant number in value.</a:t>
            </a:r>
            <a:endParaRPr lang="en-US" altLang="en-US" sz="1400" smtClean="0"/>
          </a:p>
          <a:p>
            <a:pPr eaLnBrk="1" hangingPunct="1"/>
            <a:endParaRPr lang="en-US" altLang="en-US" sz="1400" smtClean="0"/>
          </a:p>
          <a:p>
            <a:pPr eaLnBrk="1" hangingPunct="1"/>
            <a:r>
              <a:rPr lang="en-US" altLang="en-US" sz="2800" smtClean="0"/>
              <a:t>Third band indicates multiplier.</a:t>
            </a:r>
          </a:p>
          <a:p>
            <a:pPr eaLnBrk="1" hangingPunct="1"/>
            <a:endParaRPr lang="en-US" altLang="en-US" sz="1400" smtClean="0"/>
          </a:p>
          <a:p>
            <a:pPr eaLnBrk="1" hangingPunct="1"/>
            <a:r>
              <a:rPr lang="en-US" altLang="en-US" sz="2800" smtClean="0"/>
              <a:t>Fourth band indicates tolerance.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CHAPTER 2</a:t>
            </a:r>
            <a:endParaRPr lang="en-US" altLang="en-US" sz="320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657600"/>
            <a:ext cx="6400800" cy="1981200"/>
          </a:xfrm>
        </p:spPr>
        <p:txBody>
          <a:bodyPr/>
          <a:lstStyle/>
          <a:p>
            <a:pPr eaLnBrk="1" hangingPunct="1"/>
            <a:r>
              <a:rPr lang="en-US" altLang="en-US" sz="4000" smtClean="0"/>
              <a:t>Electrical Quantities </a:t>
            </a:r>
          </a:p>
          <a:p>
            <a:pPr eaLnBrk="1" hangingPunct="1"/>
            <a:r>
              <a:rPr lang="en-US" altLang="en-US" sz="4000" smtClean="0"/>
              <a:t>and Components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Example Color Coding</a:t>
            </a:r>
            <a:endParaRPr lang="en-US" altLang="en-US" sz="3600" smtClean="0"/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369888" y="1982788"/>
          <a:ext cx="7829550" cy="413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Document" r:id="rId3" imgW="7965422" imgH="4205266" progId="Word.Document.8">
                  <p:embed/>
                </p:oleObj>
              </mc:Choice>
              <mc:Fallback>
                <p:oleObj name="Document" r:id="rId3" imgW="7965422" imgH="4205266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888" y="1982788"/>
                        <a:ext cx="7829550" cy="4130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Five Band Color Code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905000"/>
            <a:ext cx="7772400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First band indicates first significant number in value.</a:t>
            </a:r>
          </a:p>
          <a:p>
            <a:pPr eaLnBrk="1" hangingPunct="1">
              <a:lnSpc>
                <a:spcPct val="80000"/>
              </a:lnSpc>
            </a:pPr>
            <a:endParaRPr lang="en-US" altLang="en-US" sz="140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Second band indicates second significant number in value.</a:t>
            </a:r>
          </a:p>
          <a:p>
            <a:pPr eaLnBrk="1" hangingPunct="1">
              <a:lnSpc>
                <a:spcPct val="80000"/>
              </a:lnSpc>
            </a:pPr>
            <a:endParaRPr lang="en-US" altLang="en-US" sz="140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Third band indicates third significant number in value.</a:t>
            </a:r>
          </a:p>
          <a:p>
            <a:pPr eaLnBrk="1" hangingPunct="1">
              <a:lnSpc>
                <a:spcPct val="80000"/>
              </a:lnSpc>
            </a:pPr>
            <a:endParaRPr lang="en-US" altLang="en-US" sz="140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Fourth band indicates multiplier.</a:t>
            </a:r>
          </a:p>
          <a:p>
            <a:pPr eaLnBrk="1" hangingPunct="1">
              <a:lnSpc>
                <a:spcPct val="80000"/>
              </a:lnSpc>
            </a:pPr>
            <a:endParaRPr lang="en-US" altLang="en-US" sz="160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Fifth band indicates tolerance.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Example Color Coding</a:t>
            </a:r>
            <a:endParaRPr lang="en-US" altLang="en-US" sz="3600" smtClean="0"/>
          </a:p>
        </p:txBody>
      </p:sp>
      <p:graphicFrame>
        <p:nvGraphicFramePr>
          <p:cNvPr id="3074" name="Object 3"/>
          <p:cNvGraphicFramePr>
            <a:graphicFrameLocks noChangeAspect="1"/>
          </p:cNvGraphicFramePr>
          <p:nvPr/>
        </p:nvGraphicFramePr>
        <p:xfrm>
          <a:off x="893763" y="2133600"/>
          <a:ext cx="7531100" cy="405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Document" r:id="rId3" imgW="7774113" imgH="4502273" progId="Word.Document.8">
                  <p:embed/>
                </p:oleObj>
              </mc:Choice>
              <mc:Fallback>
                <p:oleObj name="Document" r:id="rId3" imgW="7774113" imgH="4502273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3763" y="2133600"/>
                        <a:ext cx="7531100" cy="4051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Resistor Tolerance</a:t>
            </a:r>
            <a:endParaRPr lang="en-US" altLang="en-US" sz="3600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772400" cy="3962400"/>
          </a:xfrm>
        </p:spPr>
        <p:txBody>
          <a:bodyPr/>
          <a:lstStyle/>
          <a:p>
            <a:pPr eaLnBrk="1" hangingPunct="1"/>
            <a:r>
              <a:rPr lang="en-US" altLang="en-US" smtClean="0"/>
              <a:t>Definition:  </a:t>
            </a:r>
            <a:r>
              <a:rPr lang="en-US" altLang="en-US" sz="2800" smtClean="0"/>
              <a:t>The range of acceptable values</a:t>
            </a:r>
          </a:p>
          <a:p>
            <a:pPr eaLnBrk="1" hangingPunct="1"/>
            <a:r>
              <a:rPr lang="en-US" altLang="en-US" smtClean="0"/>
              <a:t>Common tolerance values for four banded resistors:  </a:t>
            </a:r>
            <a:r>
              <a:rPr lang="en-US" altLang="en-US" sz="2400" smtClean="0"/>
              <a:t>20%, 10%, 5%</a:t>
            </a:r>
          </a:p>
          <a:p>
            <a:pPr eaLnBrk="1" hangingPunct="1"/>
            <a:r>
              <a:rPr lang="en-US" altLang="en-US" smtClean="0"/>
              <a:t>Precision tolerance values for five banded resistors:  </a:t>
            </a:r>
            <a:r>
              <a:rPr lang="en-US" altLang="en-US" sz="2400" smtClean="0"/>
              <a:t>2%, 1%, 0.5%, 0.25%, 0.1%</a:t>
            </a:r>
          </a:p>
          <a:p>
            <a:pPr eaLnBrk="1" hangingPunct="1">
              <a:buFontTx/>
              <a:buNone/>
            </a:pPr>
            <a:endParaRPr lang="en-US" alt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Example of Tolerance</a:t>
            </a:r>
            <a:endParaRPr lang="en-US" altLang="en-US" sz="3600" smtClean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772400" cy="3962400"/>
          </a:xfrm>
        </p:spPr>
        <p:txBody>
          <a:bodyPr/>
          <a:lstStyle/>
          <a:p>
            <a:pPr eaLnBrk="1" hangingPunct="1"/>
            <a:r>
              <a:rPr lang="en-US" altLang="en-US" smtClean="0"/>
              <a:t>Resistor Colors:  </a:t>
            </a:r>
            <a:r>
              <a:rPr lang="en-US" altLang="en-US" sz="2800" smtClean="0"/>
              <a:t>Brown, Black, Brown, Gold</a:t>
            </a:r>
          </a:p>
          <a:p>
            <a:pPr eaLnBrk="1" hangingPunct="1"/>
            <a:r>
              <a:rPr lang="en-US" altLang="en-US" smtClean="0"/>
              <a:t>Brown, Black, Brown = </a:t>
            </a:r>
            <a:r>
              <a:rPr lang="en-US" altLang="en-US" sz="2800" smtClean="0"/>
              <a:t>100 ohms</a:t>
            </a:r>
          </a:p>
          <a:p>
            <a:pPr eaLnBrk="1" hangingPunct="1"/>
            <a:r>
              <a:rPr lang="en-US" altLang="en-US" smtClean="0"/>
              <a:t>Gold = </a:t>
            </a:r>
            <a:r>
              <a:rPr lang="en-US" altLang="en-US" sz="2800" smtClean="0"/>
              <a:t>+/-5%</a:t>
            </a:r>
          </a:p>
          <a:p>
            <a:pPr eaLnBrk="1" hangingPunct="1"/>
            <a:r>
              <a:rPr lang="en-US" altLang="en-US" smtClean="0"/>
              <a:t>Upper Limit = </a:t>
            </a:r>
            <a:r>
              <a:rPr lang="en-US" altLang="en-US" sz="2800" smtClean="0"/>
              <a:t>100 + 5 = 105 ohms</a:t>
            </a:r>
          </a:p>
          <a:p>
            <a:pPr eaLnBrk="1" hangingPunct="1"/>
            <a:r>
              <a:rPr lang="en-US" altLang="en-US" smtClean="0"/>
              <a:t>Lower Limit = </a:t>
            </a:r>
            <a:r>
              <a:rPr lang="en-US" altLang="en-US" sz="2800" smtClean="0"/>
              <a:t>100 – 5 = 95 ohms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Typical Meters</a:t>
            </a:r>
            <a:endParaRPr lang="en-US" altLang="en-US" sz="3600" smtClean="0"/>
          </a:p>
        </p:txBody>
      </p:sp>
      <p:pic>
        <p:nvPicPr>
          <p:cNvPr id="38915" name="Picture 4" descr="02-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905000"/>
            <a:ext cx="5181600" cy="3884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90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Measuring Voltage with Meters</a:t>
            </a:r>
            <a:endParaRPr lang="en-US" altLang="en-US" sz="3600" smtClean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209800"/>
            <a:ext cx="7772400" cy="3810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Set meter to voltage function and proper range.</a:t>
            </a:r>
          </a:p>
          <a:p>
            <a:pPr eaLnBrk="1" hangingPunct="1">
              <a:lnSpc>
                <a:spcPct val="90000"/>
              </a:lnSpc>
            </a:pPr>
            <a:endParaRPr lang="en-US" altLang="en-US" sz="160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Connect the meter test leads to the two points you wish to measure (</a:t>
            </a:r>
            <a:r>
              <a:rPr lang="en-US" altLang="en-US" sz="2800" u="sng" smtClean="0"/>
              <a:t>across</a:t>
            </a:r>
            <a:r>
              <a:rPr lang="en-US" altLang="en-US" sz="2800" smtClean="0"/>
              <a:t> the device).  The red or positive lead should be closest to the positive terminal of the source.</a:t>
            </a:r>
          </a:p>
          <a:p>
            <a:pPr eaLnBrk="1" hangingPunct="1">
              <a:lnSpc>
                <a:spcPct val="90000"/>
              </a:lnSpc>
            </a:pPr>
            <a:endParaRPr lang="en-US" altLang="en-US" sz="160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The measured voltage will be displayed.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90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Measuring Resistance </a:t>
            </a:r>
            <a:br>
              <a:rPr lang="en-US" altLang="en-US" smtClean="0"/>
            </a:br>
            <a:r>
              <a:rPr lang="en-US" altLang="en-US" smtClean="0"/>
              <a:t>with Meters</a:t>
            </a:r>
            <a:endParaRPr lang="en-US" altLang="en-US" sz="3600" smtClean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514600"/>
            <a:ext cx="7772400" cy="3276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Remove power source.</a:t>
            </a:r>
          </a:p>
          <a:p>
            <a:pPr eaLnBrk="1" hangingPunct="1">
              <a:lnSpc>
                <a:spcPct val="80000"/>
              </a:lnSpc>
            </a:pPr>
            <a:endParaRPr lang="en-US" altLang="en-US" sz="100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Set meter to resistance function and proper range.</a:t>
            </a:r>
          </a:p>
          <a:p>
            <a:pPr eaLnBrk="1" hangingPunct="1">
              <a:lnSpc>
                <a:spcPct val="80000"/>
              </a:lnSpc>
            </a:pPr>
            <a:endParaRPr lang="en-US" altLang="en-US" sz="100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Meter leads are used like voltmeter.</a:t>
            </a:r>
          </a:p>
          <a:p>
            <a:pPr eaLnBrk="1" hangingPunct="1">
              <a:lnSpc>
                <a:spcPct val="80000"/>
              </a:lnSpc>
            </a:pPr>
            <a:endParaRPr lang="en-US" altLang="en-US" sz="100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Isolate the component to be measured.</a:t>
            </a:r>
          </a:p>
          <a:p>
            <a:pPr eaLnBrk="1" hangingPunct="1">
              <a:lnSpc>
                <a:spcPct val="80000"/>
              </a:lnSpc>
            </a:pPr>
            <a:endParaRPr lang="en-US" altLang="en-US" sz="120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Precautions:  </a:t>
            </a:r>
            <a:r>
              <a:rPr lang="en-US" altLang="en-US" sz="2800" b="1" smtClean="0"/>
              <a:t>Power must be OFF!</a:t>
            </a:r>
          </a:p>
          <a:p>
            <a:pPr eaLnBrk="1" hangingPunct="1">
              <a:lnSpc>
                <a:spcPct val="80000"/>
              </a:lnSpc>
            </a:pPr>
            <a:endParaRPr lang="en-US" altLang="en-US" sz="1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0668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Measuring Current with Meters</a:t>
            </a:r>
            <a:endParaRPr lang="en-US" altLang="en-US" sz="3600" smtClean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362200"/>
            <a:ext cx="8077200" cy="3505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Set meter to voltage function and proper range.  Change position of the red lead for most meters.</a:t>
            </a:r>
          </a:p>
          <a:p>
            <a:pPr eaLnBrk="1" hangingPunct="1">
              <a:lnSpc>
                <a:spcPct val="80000"/>
              </a:lnSpc>
            </a:pPr>
            <a:endParaRPr lang="en-US" altLang="en-US" sz="160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Break the circuit and insert meter test 	leads in line (series) with the current path.</a:t>
            </a:r>
          </a:p>
          <a:p>
            <a:pPr eaLnBrk="1" hangingPunct="1">
              <a:lnSpc>
                <a:spcPct val="80000"/>
              </a:lnSpc>
            </a:pPr>
            <a:endParaRPr lang="en-US" altLang="en-US" sz="160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Precaution:  </a:t>
            </a:r>
            <a:r>
              <a:rPr lang="en-US" altLang="en-US" sz="2800" b="1" smtClean="0"/>
              <a:t>Connection to circuit is 	critical!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Schematic Symbols</a:t>
            </a:r>
            <a:endParaRPr lang="en-US" altLang="en-US" sz="3600" smtClean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 smtClean="0"/>
              <a:t>Voltmeter:         </a:t>
            </a:r>
          </a:p>
          <a:p>
            <a:pPr eaLnBrk="1" hangingPunct="1"/>
            <a:endParaRPr lang="en-US" altLang="en-US" sz="2800" smtClean="0"/>
          </a:p>
          <a:p>
            <a:pPr eaLnBrk="1" hangingPunct="1"/>
            <a:r>
              <a:rPr lang="en-US" altLang="en-US" sz="2800" smtClean="0"/>
              <a:t>Ohmmeter:</a:t>
            </a:r>
          </a:p>
          <a:p>
            <a:pPr eaLnBrk="1" hangingPunct="1"/>
            <a:endParaRPr lang="en-US" altLang="en-US" sz="2800" smtClean="0"/>
          </a:p>
          <a:p>
            <a:pPr eaLnBrk="1" hangingPunct="1"/>
            <a:r>
              <a:rPr lang="en-US" altLang="en-US" sz="2800" smtClean="0"/>
              <a:t>Ammeter	:	</a:t>
            </a:r>
          </a:p>
        </p:txBody>
      </p:sp>
      <p:grpSp>
        <p:nvGrpSpPr>
          <p:cNvPr id="43012" name="Group 14"/>
          <p:cNvGrpSpPr>
            <a:grpSpLocks/>
          </p:cNvGrpSpPr>
          <p:nvPr/>
        </p:nvGrpSpPr>
        <p:grpSpPr bwMode="auto">
          <a:xfrm>
            <a:off x="3810000" y="1905000"/>
            <a:ext cx="1676400" cy="609600"/>
            <a:chOff x="2352" y="1776"/>
            <a:chExt cx="1056" cy="384"/>
          </a:xfrm>
        </p:grpSpPr>
        <p:sp>
          <p:nvSpPr>
            <p:cNvPr id="43021" name="Oval 5"/>
            <p:cNvSpPr>
              <a:spLocks noChangeArrowheads="1"/>
            </p:cNvSpPr>
            <p:nvPr/>
          </p:nvSpPr>
          <p:spPr bwMode="auto">
            <a:xfrm>
              <a:off x="2640" y="1776"/>
              <a:ext cx="384" cy="3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61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61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61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61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61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61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61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61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61" charset="-128"/>
                </a:defRPr>
              </a:lvl9pPr>
            </a:lstStyle>
            <a:p>
              <a:pPr algn="ctr"/>
              <a:r>
                <a:rPr lang="en-US" altLang="en-US">
                  <a:latin typeface="Times New Roman" pitchFamily="18" charset="0"/>
                </a:rPr>
                <a:t>V</a:t>
              </a:r>
            </a:p>
          </p:txBody>
        </p:sp>
        <p:sp>
          <p:nvSpPr>
            <p:cNvPr id="43022" name="Line 6"/>
            <p:cNvSpPr>
              <a:spLocks noChangeShapeType="1"/>
            </p:cNvSpPr>
            <p:nvPr/>
          </p:nvSpPr>
          <p:spPr bwMode="auto">
            <a:xfrm flipH="1">
              <a:off x="2352" y="1968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23" name="Line 7"/>
            <p:cNvSpPr>
              <a:spLocks noChangeShapeType="1"/>
            </p:cNvSpPr>
            <p:nvPr/>
          </p:nvSpPr>
          <p:spPr bwMode="auto">
            <a:xfrm>
              <a:off x="3024" y="1968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3013" name="Group 15"/>
          <p:cNvGrpSpPr>
            <a:grpSpLocks/>
          </p:cNvGrpSpPr>
          <p:nvPr/>
        </p:nvGrpSpPr>
        <p:grpSpPr bwMode="auto">
          <a:xfrm>
            <a:off x="3657600" y="2895600"/>
            <a:ext cx="1905000" cy="685800"/>
            <a:chOff x="2256" y="2400"/>
            <a:chExt cx="1200" cy="432"/>
          </a:xfrm>
        </p:grpSpPr>
        <p:sp>
          <p:nvSpPr>
            <p:cNvPr id="43018" name="Oval 8"/>
            <p:cNvSpPr>
              <a:spLocks noChangeArrowheads="1"/>
            </p:cNvSpPr>
            <p:nvPr/>
          </p:nvSpPr>
          <p:spPr bwMode="auto">
            <a:xfrm>
              <a:off x="2640" y="2400"/>
              <a:ext cx="432" cy="43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61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61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61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61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61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61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61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61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61" charset="-128"/>
                </a:defRPr>
              </a:lvl9pPr>
            </a:lstStyle>
            <a:p>
              <a:pPr algn="ctr"/>
              <a:r>
                <a:rPr lang="en-US" altLang="en-US">
                  <a:latin typeface="Times New Roman" pitchFamily="18" charset="0"/>
                  <a:sym typeface="Symbol" pitchFamily="18" charset="2"/>
                </a:rPr>
                <a:t></a:t>
              </a:r>
              <a:endParaRPr lang="en-US" altLang="en-US">
                <a:latin typeface="Times New Roman" pitchFamily="18" charset="0"/>
              </a:endParaRPr>
            </a:p>
          </p:txBody>
        </p:sp>
        <p:sp>
          <p:nvSpPr>
            <p:cNvPr id="43019" name="Line 9"/>
            <p:cNvSpPr>
              <a:spLocks noChangeShapeType="1"/>
            </p:cNvSpPr>
            <p:nvPr/>
          </p:nvSpPr>
          <p:spPr bwMode="auto">
            <a:xfrm flipH="1">
              <a:off x="2256" y="264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20" name="Line 10"/>
            <p:cNvSpPr>
              <a:spLocks noChangeShapeType="1"/>
            </p:cNvSpPr>
            <p:nvPr/>
          </p:nvSpPr>
          <p:spPr bwMode="auto">
            <a:xfrm>
              <a:off x="3072" y="264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3014" name="Group 16"/>
          <p:cNvGrpSpPr>
            <a:grpSpLocks/>
          </p:cNvGrpSpPr>
          <p:nvPr/>
        </p:nvGrpSpPr>
        <p:grpSpPr bwMode="auto">
          <a:xfrm>
            <a:off x="3581400" y="3962400"/>
            <a:ext cx="1981200" cy="685800"/>
            <a:chOff x="2208" y="3024"/>
            <a:chExt cx="1248" cy="432"/>
          </a:xfrm>
        </p:grpSpPr>
        <p:sp>
          <p:nvSpPr>
            <p:cNvPr id="43015" name="Oval 11"/>
            <p:cNvSpPr>
              <a:spLocks noChangeArrowheads="1"/>
            </p:cNvSpPr>
            <p:nvPr/>
          </p:nvSpPr>
          <p:spPr bwMode="auto">
            <a:xfrm>
              <a:off x="2640" y="3024"/>
              <a:ext cx="432" cy="43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61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61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61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61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61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61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61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61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61" charset="-128"/>
                </a:defRPr>
              </a:lvl9pPr>
            </a:lstStyle>
            <a:p>
              <a:pPr algn="ctr"/>
              <a:r>
                <a:rPr lang="en-US" altLang="en-US">
                  <a:latin typeface="Times New Roman" pitchFamily="18" charset="0"/>
                </a:rPr>
                <a:t>A</a:t>
              </a:r>
            </a:p>
          </p:txBody>
        </p:sp>
        <p:sp>
          <p:nvSpPr>
            <p:cNvPr id="43016" name="Line 12"/>
            <p:cNvSpPr>
              <a:spLocks noChangeShapeType="1"/>
            </p:cNvSpPr>
            <p:nvPr/>
          </p:nvSpPr>
          <p:spPr bwMode="auto">
            <a:xfrm flipH="1">
              <a:off x="2208" y="3216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17" name="Line 13"/>
            <p:cNvSpPr>
              <a:spLocks noChangeShapeType="1"/>
            </p:cNvSpPr>
            <p:nvPr/>
          </p:nvSpPr>
          <p:spPr bwMode="auto">
            <a:xfrm>
              <a:off x="3072" y="3216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Conductance</a:t>
            </a:r>
            <a:endParaRPr lang="en-US" altLang="en-US" sz="360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0"/>
          </a:xfrm>
        </p:spPr>
        <p:txBody>
          <a:bodyPr/>
          <a:lstStyle/>
          <a:p>
            <a:pPr eaLnBrk="1" hangingPunct="1"/>
            <a:r>
              <a:rPr lang="en-US" altLang="en-US" smtClean="0"/>
              <a:t>Definition:  </a:t>
            </a:r>
            <a:r>
              <a:rPr lang="en-US" altLang="en-US" sz="2800" smtClean="0"/>
              <a:t>Ability to allow current to flow</a:t>
            </a:r>
          </a:p>
          <a:p>
            <a:pPr eaLnBrk="1" hangingPunct="1"/>
            <a:r>
              <a:rPr lang="en-US" altLang="en-US" smtClean="0"/>
              <a:t>Relationship to Resistance:  </a:t>
            </a:r>
            <a:r>
              <a:rPr lang="en-US" altLang="en-US" sz="2800" smtClean="0"/>
              <a:t>Opposite of resistance</a:t>
            </a:r>
          </a:p>
          <a:p>
            <a:pPr eaLnBrk="1" hangingPunct="1"/>
            <a:r>
              <a:rPr lang="en-US" altLang="en-US" smtClean="0"/>
              <a:t>Unit of Measure:  </a:t>
            </a:r>
            <a:r>
              <a:rPr lang="en-US" altLang="en-US" sz="2800" smtClean="0"/>
              <a:t>Siemens (S)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Schematic Diagram</a:t>
            </a:r>
            <a:endParaRPr lang="en-US" altLang="en-US" sz="3600" smtClean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4191000"/>
          </a:xfrm>
        </p:spPr>
        <p:txBody>
          <a:bodyPr/>
          <a:lstStyle/>
          <a:p>
            <a:pPr eaLnBrk="1" hangingPunct="1"/>
            <a:r>
              <a:rPr lang="en-US" altLang="en-US" smtClean="0"/>
              <a:t>Wiring Conventions:  </a:t>
            </a:r>
          </a:p>
          <a:p>
            <a:pPr marL="914400" lvl="1" indent="-457200" eaLnBrk="1" hangingPunct="1"/>
            <a:r>
              <a:rPr lang="en-US" altLang="en-US" smtClean="0"/>
              <a:t>Connection/No connection</a:t>
            </a:r>
          </a:p>
          <a:p>
            <a:pPr eaLnBrk="1" hangingPunct="1"/>
            <a:endParaRPr lang="en-US" altLang="en-US" sz="1200" smtClean="0"/>
          </a:p>
          <a:p>
            <a:pPr eaLnBrk="1" hangingPunct="1"/>
            <a:r>
              <a:rPr lang="en-US" altLang="en-US" smtClean="0"/>
              <a:t>The Switch</a:t>
            </a:r>
          </a:p>
          <a:p>
            <a:pPr marL="914400" lvl="1" indent="-457200" eaLnBrk="1" hangingPunct="1"/>
            <a:r>
              <a:rPr lang="en-US" altLang="en-US" smtClean="0"/>
              <a:t>Basic On/Off</a:t>
            </a:r>
          </a:p>
          <a:p>
            <a:pPr eaLnBrk="1" hangingPunct="1"/>
            <a:endParaRPr lang="en-US" altLang="en-US" sz="1200" smtClean="0"/>
          </a:p>
          <a:p>
            <a:pPr eaLnBrk="1" hangingPunct="1"/>
            <a:r>
              <a:rPr lang="en-US" altLang="en-US" smtClean="0"/>
              <a:t>The Resistor:</a:t>
            </a:r>
          </a:p>
          <a:p>
            <a:pPr marL="914400" lvl="1" indent="-457200" eaLnBrk="1" hangingPunct="1"/>
            <a:r>
              <a:rPr lang="en-US" altLang="en-US" smtClean="0"/>
              <a:t>Fixed and Variable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Circuit</a:t>
            </a:r>
            <a:endParaRPr lang="en-US" altLang="en-US" sz="3600" smtClean="0"/>
          </a:p>
        </p:txBody>
      </p:sp>
      <p:pic>
        <p:nvPicPr>
          <p:cNvPr id="45059" name="Picture 4" descr="02-2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133600"/>
            <a:ext cx="6351588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90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Electrical Units and Abbreviations</a:t>
            </a:r>
            <a:endParaRPr lang="en-US" altLang="en-US" sz="360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514600"/>
            <a:ext cx="7772400" cy="3276600"/>
          </a:xfrm>
        </p:spPr>
        <p:txBody>
          <a:bodyPr/>
          <a:lstStyle/>
          <a:p>
            <a:pPr defTabSz="347663" eaLnBrk="1" hangingPunct="1">
              <a:buFontTx/>
              <a:buNone/>
            </a:pPr>
            <a:r>
              <a:rPr lang="en-US" altLang="en-US" sz="2800" u="sng" smtClean="0"/>
              <a:t>Unit								Measure	    		Symbol</a:t>
            </a:r>
          </a:p>
          <a:p>
            <a:pPr defTabSz="347663" eaLnBrk="1" hangingPunct="1">
              <a:buFontTx/>
              <a:buNone/>
            </a:pPr>
            <a:r>
              <a:rPr lang="en-US" altLang="en-US" sz="2800" smtClean="0"/>
              <a:t>Potential	 					Volt	 						V</a:t>
            </a:r>
          </a:p>
          <a:p>
            <a:pPr defTabSz="347663" eaLnBrk="1" hangingPunct="1">
              <a:buFontTx/>
              <a:buNone/>
            </a:pPr>
            <a:r>
              <a:rPr lang="en-US" altLang="en-US" sz="2800" smtClean="0"/>
              <a:t>Current 						Ampere 					A</a:t>
            </a:r>
          </a:p>
          <a:p>
            <a:pPr defTabSz="347663" eaLnBrk="1" hangingPunct="1">
              <a:buFontTx/>
              <a:buNone/>
            </a:pPr>
            <a:r>
              <a:rPr lang="en-US" altLang="en-US" sz="2800" smtClean="0"/>
              <a:t>Resistance 				Ohm	 					</a:t>
            </a:r>
            <a:r>
              <a:rPr lang="en-US" altLang="en-US" sz="2800" smtClean="0">
                <a:sym typeface="Symbol" pitchFamily="18" charset="2"/>
              </a:rPr>
              <a:t></a:t>
            </a:r>
          </a:p>
          <a:p>
            <a:pPr defTabSz="347663" eaLnBrk="1" hangingPunct="1">
              <a:buFontTx/>
              <a:buNone/>
            </a:pPr>
            <a:r>
              <a:rPr lang="en-US" altLang="en-US" sz="2800" smtClean="0">
                <a:sym typeface="Symbol" pitchFamily="18" charset="2"/>
              </a:rPr>
              <a:t>Conductance 			Siemens 				S</a:t>
            </a:r>
            <a:endParaRPr lang="en-US" alt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Familiar Metrics</a:t>
            </a:r>
            <a:endParaRPr lang="en-US" altLang="en-US" sz="3600" smtClean="0"/>
          </a:p>
        </p:txBody>
      </p:sp>
      <p:pic>
        <p:nvPicPr>
          <p:cNvPr id="21507" name="Picture 6" descr="mea0203"/>
          <p:cNvPicPr>
            <a:picLocks noChangeAspect="1" noChangeArrowheads="1"/>
          </p:cNvPicPr>
          <p:nvPr/>
        </p:nvPicPr>
        <p:blipFill>
          <a:blip r:embed="rId2">
            <a:lum bright="-10000" contras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905000"/>
            <a:ext cx="6578600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Conductors</a:t>
            </a:r>
          </a:p>
        </p:txBody>
      </p:sp>
      <p:sp>
        <p:nvSpPr>
          <p:cNvPr id="2253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defTabSz="1143000" eaLnBrk="1" hangingPunct="1"/>
            <a:r>
              <a:rPr lang="en-US" altLang="en-US" smtClean="0"/>
              <a:t>Function:</a:t>
            </a:r>
          </a:p>
          <a:p>
            <a:pPr marL="914400" lvl="1" indent="-457200" defTabSz="1143000" eaLnBrk="1" hangingPunct="1"/>
            <a:r>
              <a:rPr lang="en-US" altLang="en-US" smtClean="0"/>
              <a:t>To carry electrical energy from one point to another or to provide a path for electrical current flow between components or circuits</a:t>
            </a:r>
          </a:p>
          <a:p>
            <a:pPr defTabSz="1143000" eaLnBrk="1" hangingPunct="1"/>
            <a:r>
              <a:rPr lang="en-US" altLang="en-US" smtClean="0"/>
              <a:t>Numerous Types of Conductors</a:t>
            </a:r>
          </a:p>
          <a:p>
            <a:pPr marL="914400" lvl="1" indent="-457200" defTabSz="1143000" eaLnBrk="1" hangingPunct="1"/>
            <a:r>
              <a:rPr lang="en-US" altLang="en-US" smtClean="0"/>
              <a:t>Determined by the nature of application and the amount of current to be carried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Conductors (cont.)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defTabSz="1143000" eaLnBrk="1" hangingPunct="1"/>
            <a:r>
              <a:rPr lang="en-US" altLang="en-US" smtClean="0"/>
              <a:t>Ways of classifying conductors include:</a:t>
            </a:r>
          </a:p>
          <a:p>
            <a:pPr marL="914400" lvl="1" indent="-457200" defTabSz="1143000" eaLnBrk="1" hangingPunct="1"/>
            <a:r>
              <a:rPr lang="en-US" altLang="en-US" smtClean="0"/>
              <a:t>Type of metal used</a:t>
            </a:r>
          </a:p>
          <a:p>
            <a:pPr marL="914400" lvl="1" indent="-457200" defTabSz="1143000" eaLnBrk="1" hangingPunct="1"/>
            <a:r>
              <a:rPr lang="en-US" altLang="en-US" smtClean="0"/>
              <a:t>Size of the wire </a:t>
            </a:r>
          </a:p>
          <a:p>
            <a:pPr marL="914400" lvl="1" indent="-457200" defTabSz="1143000" eaLnBrk="1" hangingPunct="1"/>
            <a:r>
              <a:rPr lang="en-US" altLang="en-US" smtClean="0"/>
              <a:t>Form of the wire (solid, stranded, or braided)</a:t>
            </a:r>
          </a:p>
          <a:p>
            <a:pPr marL="914400" lvl="1" indent="-457200" defTabSz="1143000" eaLnBrk="1" hangingPunct="1"/>
            <a:r>
              <a:rPr lang="en-US" altLang="en-US" smtClean="0"/>
              <a:t>Number of conductors used </a:t>
            </a:r>
          </a:p>
          <a:p>
            <a:pPr marL="914400" lvl="1" indent="-457200" defTabSz="1143000" eaLnBrk="1" hangingPunct="1"/>
            <a:r>
              <a:rPr lang="en-US" altLang="en-US" smtClean="0"/>
              <a:t>Insulation characteristics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Superconductivity</a:t>
            </a:r>
            <a:endParaRPr lang="en-US" altLang="en-US" sz="36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77200" cy="4114800"/>
          </a:xfrm>
        </p:spPr>
        <p:txBody>
          <a:bodyPr/>
          <a:lstStyle/>
          <a:p>
            <a:pPr defTabSz="1143000" eaLnBrk="1" hangingPunct="1">
              <a:lnSpc>
                <a:spcPct val="90000"/>
              </a:lnSpc>
            </a:pPr>
            <a:r>
              <a:rPr lang="en-US" altLang="en-US" smtClean="0"/>
              <a:t>All conductors have some resistance at normal operating temperatures.</a:t>
            </a:r>
          </a:p>
          <a:p>
            <a:pPr defTabSz="1143000" eaLnBrk="1" hangingPunct="1">
              <a:lnSpc>
                <a:spcPct val="90000"/>
              </a:lnSpc>
            </a:pPr>
            <a:endParaRPr lang="en-US" altLang="en-US" sz="2000" smtClean="0"/>
          </a:p>
          <a:p>
            <a:pPr defTabSz="1143000" eaLnBrk="1" hangingPunct="1">
              <a:lnSpc>
                <a:spcPct val="90000"/>
              </a:lnSpc>
            </a:pPr>
            <a:r>
              <a:rPr lang="en-US" altLang="en-US" smtClean="0"/>
              <a:t>Superconductivity: </a:t>
            </a:r>
          </a:p>
          <a:p>
            <a:pPr marL="914400" lvl="1" indent="-457200" defTabSz="1143000" eaLnBrk="1" hangingPunct="1">
              <a:lnSpc>
                <a:spcPct val="90000"/>
              </a:lnSpc>
            </a:pPr>
            <a:r>
              <a:rPr lang="en-US" altLang="en-US" smtClean="0"/>
              <a:t>Current flow through a material with nearly zero resistance</a:t>
            </a:r>
          </a:p>
          <a:p>
            <a:pPr marL="914400" lvl="1" indent="-457200" defTabSz="1143000" eaLnBrk="1" hangingPunct="1">
              <a:lnSpc>
                <a:spcPct val="90000"/>
              </a:lnSpc>
            </a:pPr>
            <a:r>
              <a:rPr lang="en-US" altLang="en-US" smtClean="0"/>
              <a:t>Only occurs in certain materials</a:t>
            </a:r>
          </a:p>
          <a:p>
            <a:pPr marL="914400" lvl="1" indent="-457200" defTabSz="1143000" eaLnBrk="1" hangingPunct="1">
              <a:lnSpc>
                <a:spcPct val="90000"/>
              </a:lnSpc>
            </a:pPr>
            <a:r>
              <a:rPr lang="en-US" altLang="en-US" smtClean="0"/>
              <a:t>Only occurs at extremely cold temperatures (e.g., –273°C)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Superconductivity (cont.)</a:t>
            </a:r>
            <a:endParaRPr lang="en-US" altLang="en-US" sz="4400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05000"/>
            <a:ext cx="7772400" cy="4343400"/>
          </a:xfrm>
        </p:spPr>
        <p:txBody>
          <a:bodyPr/>
          <a:lstStyle/>
          <a:p>
            <a:pPr eaLnBrk="1" hangingPunct="1">
              <a:tabLst>
                <a:tab pos="1143000" algn="l"/>
              </a:tabLst>
            </a:pPr>
            <a:r>
              <a:rPr lang="en-US" altLang="en-US" sz="2800" smtClean="0"/>
              <a:t>Certain ceramic materials have very low resistance at temperatures much higher than absolute zero (–273°C).</a:t>
            </a:r>
          </a:p>
          <a:p>
            <a:pPr marL="914400" lvl="1" indent="-457200" eaLnBrk="1" hangingPunct="1">
              <a:tabLst>
                <a:tab pos="1143000" algn="l"/>
              </a:tabLst>
            </a:pPr>
            <a:r>
              <a:rPr lang="en-US" altLang="en-US" sz="2400" smtClean="0"/>
              <a:t>Low resistance at higher temperatures makes it easier to take advantage of superconductivity.</a:t>
            </a:r>
          </a:p>
          <a:p>
            <a:pPr marL="914400" lvl="1" indent="-457200" eaLnBrk="1" hangingPunct="1">
              <a:tabLst>
                <a:tab pos="1143000" algn="l"/>
              </a:tabLst>
            </a:pPr>
            <a:endParaRPr lang="en-US" altLang="en-US" sz="1600" smtClean="0"/>
          </a:p>
          <a:p>
            <a:pPr eaLnBrk="1" hangingPunct="1">
              <a:tabLst>
                <a:tab pos="1143000" algn="l"/>
              </a:tabLst>
            </a:pPr>
            <a:r>
              <a:rPr lang="en-US" altLang="en-US" sz="2800" smtClean="0"/>
              <a:t>Some future possibilities:</a:t>
            </a:r>
          </a:p>
          <a:p>
            <a:pPr marL="914400" lvl="1" indent="-457200" eaLnBrk="1" hangingPunct="1">
              <a:tabLst>
                <a:tab pos="1143000" algn="l"/>
              </a:tabLst>
            </a:pPr>
            <a:r>
              <a:rPr lang="en-US" altLang="en-US" sz="2400" smtClean="0"/>
              <a:t>More efficient motors and generators</a:t>
            </a:r>
          </a:p>
          <a:p>
            <a:pPr marL="914400" lvl="1" indent="-457200" eaLnBrk="1" hangingPunct="1">
              <a:tabLst>
                <a:tab pos="1143000" algn="l"/>
              </a:tabLst>
            </a:pPr>
            <a:r>
              <a:rPr lang="en-US" altLang="en-US" sz="2400" smtClean="0"/>
              <a:t>Faster computers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Blank Presentation">
  <a:themeElements>
    <a:clrScheme name="1_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6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61" charset="-128"/>
          </a:defRPr>
        </a:defPPr>
      </a:lstStyle>
    </a:lnDef>
  </a:objectDefaults>
  <a:extraClrSchemeLst>
    <a:extraClrScheme>
      <a:clrScheme name="1_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EFV</Template>
  <TotalTime>383</TotalTime>
  <Words>829</Words>
  <Application>Microsoft Office PowerPoint</Application>
  <PresentationFormat>On-screen Show (4:3)</PresentationFormat>
  <Paragraphs>175</Paragraphs>
  <Slides>31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31</vt:i4>
      </vt:variant>
    </vt:vector>
  </HeadingPairs>
  <TitlesOfParts>
    <vt:vector size="39" baseType="lpstr">
      <vt:lpstr>Arial</vt:lpstr>
      <vt:lpstr>ＭＳ Ｐゴシック</vt:lpstr>
      <vt:lpstr>Calibri</vt:lpstr>
      <vt:lpstr>Symbol</vt:lpstr>
      <vt:lpstr>Times New Roman</vt:lpstr>
      <vt:lpstr>1_Blank Presentation</vt:lpstr>
      <vt:lpstr>Microsoft Equation 3.0</vt:lpstr>
      <vt:lpstr>Microsoft Word Document</vt:lpstr>
      <vt:lpstr>PowerPoint Presentation</vt:lpstr>
      <vt:lpstr>CHAPTER 2</vt:lpstr>
      <vt:lpstr>Conductance</vt:lpstr>
      <vt:lpstr>Electrical Units and Abbreviations</vt:lpstr>
      <vt:lpstr>Familiar Metrics</vt:lpstr>
      <vt:lpstr>Conductors</vt:lpstr>
      <vt:lpstr>Conductors (cont.)</vt:lpstr>
      <vt:lpstr>Superconductivity</vt:lpstr>
      <vt:lpstr>Superconductivity (cont.)</vt:lpstr>
      <vt:lpstr>Physical Factors of Conductors</vt:lpstr>
      <vt:lpstr>Physical Factors of Conductors (cont.)</vt:lpstr>
      <vt:lpstr>Characteristics of Wire</vt:lpstr>
      <vt:lpstr>Resistors</vt:lpstr>
      <vt:lpstr>Resistor Size</vt:lpstr>
      <vt:lpstr>Common Resistor Types</vt:lpstr>
      <vt:lpstr>Variable Resistors</vt:lpstr>
      <vt:lpstr>Resistor Type Summary</vt:lpstr>
      <vt:lpstr>The Resistor Color Code</vt:lpstr>
      <vt:lpstr>Four Band Color Code</vt:lpstr>
      <vt:lpstr>Example Color Coding</vt:lpstr>
      <vt:lpstr>Five Band Color Code</vt:lpstr>
      <vt:lpstr>Example Color Coding</vt:lpstr>
      <vt:lpstr>Resistor Tolerance</vt:lpstr>
      <vt:lpstr>Example of Tolerance</vt:lpstr>
      <vt:lpstr>Typical Meters</vt:lpstr>
      <vt:lpstr>Measuring Voltage with Meters</vt:lpstr>
      <vt:lpstr>Measuring Resistance  with Meters</vt:lpstr>
      <vt:lpstr>Measuring Current with Meters</vt:lpstr>
      <vt:lpstr>Schematic Symbols</vt:lpstr>
      <vt:lpstr>The Schematic Diagram</vt:lpstr>
      <vt:lpstr>The Circuit</vt:lpstr>
    </vt:vector>
  </TitlesOfParts>
  <Company>DeVRY Institute of Technology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TWO</dc:title>
  <dc:creator>DeVRY</dc:creator>
  <cp:lastModifiedBy>Andy Bell</cp:lastModifiedBy>
  <cp:revision>45</cp:revision>
  <dcterms:created xsi:type="dcterms:W3CDTF">2002-04-13T22:49:37Z</dcterms:created>
  <dcterms:modified xsi:type="dcterms:W3CDTF">2014-09-11T18:15:14Z</dcterms:modified>
</cp:coreProperties>
</file>